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ikiZHIfgqsTJ4++VV7WMKnSiga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482" autoAdjust="0"/>
  </p:normalViewPr>
  <p:slideViewPr>
    <p:cSldViewPr snapToGrid="0">
      <p:cViewPr varScale="1">
        <p:scale>
          <a:sx n="103" d="100"/>
          <a:sy n="103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26" name="Google Shape;2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2" name="Google Shape;2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718e123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e718e123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718e1239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ge718e1239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b="1" dirty="0">
                <a:solidFill>
                  <a:schemeClr val="dk1"/>
                </a:solidFill>
              </a:rPr>
              <a:t>Updated July 2021</a:t>
            </a:r>
            <a:endParaRPr lang="en-GB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9" name="Google Shape;1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189" name="Google Shape;1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718e1239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e718e1239f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b="1" dirty="0">
                <a:solidFill>
                  <a:schemeClr val="dk1"/>
                </a:solidFill>
              </a:rPr>
              <a:t>Updated July 2021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19" name="Google Shape;2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2.jp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2.jp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2101" y="1444574"/>
            <a:ext cx="4325899" cy="39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5053475" y="2308850"/>
            <a:ext cx="6718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i="0" u="none" strike="noStrike" cap="none">
                <a:solidFill>
                  <a:srgbClr val="00405A"/>
                </a:solidFill>
                <a:latin typeface="Montserrat"/>
                <a:ea typeface="Montserrat"/>
                <a:cs typeface="Montserrat"/>
                <a:sym typeface="Montserrat"/>
              </a:rPr>
              <a:t>Presentation Name </a:t>
            </a:r>
            <a:endParaRPr sz="3600" i="0" u="none" strike="noStrike" cap="none">
              <a:solidFill>
                <a:srgbClr val="00405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6898500" y="3961400"/>
            <a:ext cx="2703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i="0" u="none" strike="noStrike" cap="none">
                <a:solidFill>
                  <a:srgbClr val="00405A"/>
                </a:solidFill>
                <a:latin typeface="Montserrat"/>
                <a:ea typeface="Montserrat"/>
                <a:cs typeface="Montserrat"/>
                <a:sym typeface="Montserrat"/>
              </a:rPr>
              <a:t>Speaker Name </a:t>
            </a:r>
            <a:endParaRPr sz="2000" i="0" u="none" strike="noStrike" cap="none">
              <a:solidFill>
                <a:srgbClr val="00405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0825" y="280825"/>
            <a:ext cx="7372401" cy="59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5768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 txBox="1"/>
          <p:nvPr/>
        </p:nvSpPr>
        <p:spPr>
          <a:xfrm>
            <a:off x="94400" y="2765250"/>
            <a:ext cx="34824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20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UPEN </a:t>
            </a:r>
            <a:r>
              <a:rPr lang="en-GB" sz="310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Subcommittees</a:t>
            </a:r>
            <a:endParaRPr sz="310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1" name="Google Shape;23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2"/>
          <p:cNvSpPr/>
          <p:nvPr/>
        </p:nvSpPr>
        <p:spPr>
          <a:xfrm>
            <a:off x="0" y="0"/>
            <a:ext cx="3584700" cy="6858000"/>
          </a:xfrm>
          <a:prstGeom prst="rect">
            <a:avLst/>
          </a:prstGeom>
          <a:solidFill>
            <a:srgbClr val="005A7F"/>
          </a:solidFill>
          <a:ln w="12700" cap="flat" cmpd="sng">
            <a:solidFill>
              <a:srgbClr val="00405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2"/>
          <p:cNvSpPr txBox="1">
            <a:spLocks noGrp="1"/>
          </p:cNvSpPr>
          <p:nvPr>
            <p:ph type="title"/>
          </p:nvPr>
        </p:nvSpPr>
        <p:spPr>
          <a:xfrm>
            <a:off x="141500" y="-10200"/>
            <a:ext cx="34431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GB" sz="3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Key Areas of Focus 2021-23</a:t>
            </a:r>
            <a:endParaRPr sz="34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9" name="Google Shape;239;p22"/>
          <p:cNvGrpSpPr/>
          <p:nvPr/>
        </p:nvGrpSpPr>
        <p:grpSpPr>
          <a:xfrm>
            <a:off x="4638239" y="683337"/>
            <a:ext cx="6263640" cy="5470920"/>
            <a:chOff x="0" y="16883"/>
            <a:chExt cx="6263640" cy="5470920"/>
          </a:xfrm>
        </p:grpSpPr>
        <p:sp>
          <p:nvSpPr>
            <p:cNvPr id="240" name="Google Shape;240;p22"/>
            <p:cNvSpPr/>
            <p:nvPr/>
          </p:nvSpPr>
          <p:spPr>
            <a:xfrm>
              <a:off x="0" y="16883"/>
              <a:ext cx="6263640" cy="1034280"/>
            </a:xfrm>
            <a:prstGeom prst="roundRect">
              <a:avLst>
                <a:gd name="adj" fmla="val 16667"/>
              </a:avLst>
            </a:prstGeom>
            <a:solidFill>
              <a:srgbClr val="88C8E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2"/>
            <p:cNvSpPr txBox="1"/>
            <p:nvPr/>
          </p:nvSpPr>
          <p:spPr>
            <a:xfrm>
              <a:off x="50489" y="67372"/>
              <a:ext cx="6162662" cy="933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GB" sz="2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Sustainability of the network</a:t>
              </a:r>
              <a:endParaRPr sz="2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2"/>
            <p:cNvSpPr/>
            <p:nvPr/>
          </p:nvSpPr>
          <p:spPr>
            <a:xfrm>
              <a:off x="0" y="1126043"/>
              <a:ext cx="6263640" cy="1034280"/>
            </a:xfrm>
            <a:prstGeom prst="roundRect">
              <a:avLst>
                <a:gd name="adj" fmla="val 16667"/>
              </a:avLst>
            </a:prstGeom>
            <a:solidFill>
              <a:srgbClr val="73BDC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2"/>
            <p:cNvSpPr txBox="1"/>
            <p:nvPr/>
          </p:nvSpPr>
          <p:spPr>
            <a:xfrm>
              <a:off x="50489" y="1176532"/>
              <a:ext cx="6162662" cy="933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GB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Equity, diversity &amp; inclusion</a:t>
              </a:r>
              <a:endPara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2"/>
            <p:cNvSpPr/>
            <p:nvPr/>
          </p:nvSpPr>
          <p:spPr>
            <a:xfrm>
              <a:off x="0" y="2235203"/>
              <a:ext cx="6263640" cy="1034280"/>
            </a:xfrm>
            <a:prstGeom prst="roundRect">
              <a:avLst>
                <a:gd name="adj" fmla="val 16667"/>
              </a:avLst>
            </a:prstGeom>
            <a:solidFill>
              <a:srgbClr val="6FEDD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2"/>
            <p:cNvSpPr txBox="1"/>
            <p:nvPr/>
          </p:nvSpPr>
          <p:spPr>
            <a:xfrm>
              <a:off x="50489" y="2285692"/>
              <a:ext cx="6162662" cy="933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GB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Professional Development</a:t>
              </a:r>
              <a:endPara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0" y="3344363"/>
              <a:ext cx="6263640" cy="1034280"/>
            </a:xfrm>
            <a:prstGeom prst="roundRect">
              <a:avLst>
                <a:gd name="adj" fmla="val 16667"/>
              </a:avLst>
            </a:prstGeom>
            <a:solidFill>
              <a:srgbClr val="88C8E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2"/>
            <p:cNvSpPr txBox="1"/>
            <p:nvPr/>
          </p:nvSpPr>
          <p:spPr>
            <a:xfrm>
              <a:off x="50489" y="3394852"/>
              <a:ext cx="6162662" cy="933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GB" sz="26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Communications</a:t>
              </a:r>
              <a:endPara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0" y="4453523"/>
              <a:ext cx="6263640" cy="1034280"/>
            </a:xfrm>
            <a:prstGeom prst="roundRect">
              <a:avLst>
                <a:gd name="adj" fmla="val 16667"/>
              </a:avLst>
            </a:prstGeom>
            <a:solidFill>
              <a:srgbClr val="00C5B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2"/>
            <p:cNvSpPr txBox="1"/>
            <p:nvPr/>
          </p:nvSpPr>
          <p:spPr>
            <a:xfrm>
              <a:off x="50489" y="4504012"/>
              <a:ext cx="6162662" cy="933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lang="en-GB" sz="26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Government department's Areas of Research Interest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9551" y="1230063"/>
            <a:ext cx="3312900" cy="303946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0"/>
          <p:cNvSpPr txBox="1"/>
          <p:nvPr/>
        </p:nvSpPr>
        <p:spPr>
          <a:xfrm>
            <a:off x="9065400" y="3707275"/>
            <a:ext cx="5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10"/>
          <p:cNvGrpSpPr/>
          <p:nvPr/>
        </p:nvGrpSpPr>
        <p:grpSpPr>
          <a:xfrm>
            <a:off x="1311588" y="4764938"/>
            <a:ext cx="9853538" cy="530026"/>
            <a:chOff x="1788850" y="3642363"/>
            <a:chExt cx="9853538" cy="530026"/>
          </a:xfrm>
        </p:grpSpPr>
        <p:grpSp>
          <p:nvGrpSpPr>
            <p:cNvPr id="257" name="Google Shape;257;p10"/>
            <p:cNvGrpSpPr/>
            <p:nvPr/>
          </p:nvGrpSpPr>
          <p:grpSpPr>
            <a:xfrm>
              <a:off x="7856713" y="3676525"/>
              <a:ext cx="3785675" cy="461700"/>
              <a:chOff x="913638" y="4476800"/>
              <a:chExt cx="3785675" cy="461700"/>
            </a:xfrm>
          </p:grpSpPr>
          <p:pic>
            <p:nvPicPr>
              <p:cNvPr id="258" name="Google Shape;258;p10"/>
              <p:cNvPicPr preferRelativeResize="0"/>
              <p:nvPr/>
            </p:nvPicPr>
            <p:blipFill rotWithShape="1">
              <a:blip r:embed="rId4">
                <a:alphaModFix/>
              </a:blip>
              <a:srcRect l="19489" t="6649" r="21180" b="6978"/>
              <a:stretch/>
            </p:blipFill>
            <p:spPr>
              <a:xfrm>
                <a:off x="913638" y="4483736"/>
                <a:ext cx="469251" cy="447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9" name="Google Shape;259;p10"/>
              <p:cNvSpPr txBox="1"/>
              <p:nvPr/>
            </p:nvSpPr>
            <p:spPr>
              <a:xfrm>
                <a:off x="1452413" y="4476800"/>
                <a:ext cx="32469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GB" sz="2000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secretariat@upen.ac.uk</a:t>
                </a:r>
                <a:endParaRPr sz="2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60" name="Google Shape;260;p10"/>
            <p:cNvGrpSpPr/>
            <p:nvPr/>
          </p:nvGrpSpPr>
          <p:grpSpPr>
            <a:xfrm>
              <a:off x="1788850" y="3642363"/>
              <a:ext cx="2841062" cy="530026"/>
              <a:chOff x="8239825" y="2200738"/>
              <a:chExt cx="2841062" cy="530026"/>
            </a:xfrm>
          </p:grpSpPr>
          <p:pic>
            <p:nvPicPr>
              <p:cNvPr id="261" name="Google Shape;261;p10"/>
              <p:cNvPicPr preferRelativeResize="0"/>
              <p:nvPr/>
            </p:nvPicPr>
            <p:blipFill rotWithShape="1">
              <a:blip r:embed="rId5">
                <a:alphaModFix/>
              </a:blip>
              <a:srcRect l="20486" r="20492"/>
              <a:stretch/>
            </p:blipFill>
            <p:spPr>
              <a:xfrm>
                <a:off x="8239825" y="2200738"/>
                <a:ext cx="469250" cy="5300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2" name="Google Shape;262;p10"/>
              <p:cNvSpPr txBox="1"/>
              <p:nvPr/>
            </p:nvSpPr>
            <p:spPr>
              <a:xfrm>
                <a:off x="8709087" y="2234900"/>
                <a:ext cx="23718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GB" sz="2000" i="0" u="none" strike="noStrike" cap="none">
                    <a:solidFill>
                      <a:srgbClr val="000000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www.upen.ac.uk</a:t>
                </a:r>
                <a:endParaRPr sz="200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263" name="Google Shape;263;p10"/>
            <p:cNvGrpSpPr/>
            <p:nvPr/>
          </p:nvGrpSpPr>
          <p:grpSpPr>
            <a:xfrm>
              <a:off x="4923838" y="3672762"/>
              <a:ext cx="2636851" cy="469251"/>
              <a:chOff x="4167175" y="3908875"/>
              <a:chExt cx="2636851" cy="469251"/>
            </a:xfrm>
          </p:grpSpPr>
          <p:sp>
            <p:nvSpPr>
              <p:cNvPr id="264" name="Google Shape;264;p10"/>
              <p:cNvSpPr txBox="1"/>
              <p:nvPr/>
            </p:nvSpPr>
            <p:spPr>
              <a:xfrm>
                <a:off x="4596026" y="3912638"/>
                <a:ext cx="22080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rPr lang="en-GB" sz="15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GB" sz="2000" i="0" u="none" strike="noStrike" cap="non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@PolicyUPEN</a:t>
                </a:r>
                <a:endParaRPr sz="200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pic>
            <p:nvPicPr>
              <p:cNvPr id="265" name="Google Shape;265;p10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167175" y="3908875"/>
                <a:ext cx="469251" cy="4692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18e1239f_0_0"/>
          <p:cNvSpPr txBox="1">
            <a:spLocks noGrp="1"/>
          </p:cNvSpPr>
          <p:nvPr>
            <p:ph type="title"/>
          </p:nvPr>
        </p:nvSpPr>
        <p:spPr>
          <a:xfrm>
            <a:off x="436375" y="-270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The increasing impact of research</a:t>
            </a:r>
            <a:r>
              <a:rPr lang="en-GB" sz="4000" b="1">
                <a:solidFill>
                  <a:srgbClr val="005A7F"/>
                </a:solidFill>
              </a:rPr>
              <a:t> </a:t>
            </a:r>
            <a:endParaRPr sz="4000" b="1">
              <a:solidFill>
                <a:srgbClr val="005A7F"/>
              </a:solidFill>
            </a:endParaRPr>
          </a:p>
        </p:txBody>
      </p:sp>
      <p:grpSp>
        <p:nvGrpSpPr>
          <p:cNvPr id="92" name="Google Shape;92;ge718e1239f_0_0"/>
          <p:cNvGrpSpPr/>
          <p:nvPr/>
        </p:nvGrpSpPr>
        <p:grpSpPr>
          <a:xfrm>
            <a:off x="7599850" y="1166550"/>
            <a:ext cx="2314625" cy="1371713"/>
            <a:chOff x="2826600" y="1132375"/>
            <a:chExt cx="2314625" cy="1371713"/>
          </a:xfrm>
        </p:grpSpPr>
        <p:pic>
          <p:nvPicPr>
            <p:cNvPr id="93" name="Google Shape;93;ge718e1239f_0_0"/>
            <p:cNvPicPr preferRelativeResize="0"/>
            <p:nvPr/>
          </p:nvPicPr>
          <p:blipFill rotWithShape="1">
            <a:blip r:embed="rId3">
              <a:alphaModFix/>
            </a:blip>
            <a:srcRect l="2037" b="50608"/>
            <a:stretch/>
          </p:blipFill>
          <p:spPr>
            <a:xfrm>
              <a:off x="2826600" y="1495313"/>
              <a:ext cx="2314625" cy="100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ge718e1239f_0_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26600" y="1132375"/>
              <a:ext cx="1814775" cy="3629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5" name="Google Shape;95;ge718e1239f_0_0"/>
          <p:cNvGrpSpPr/>
          <p:nvPr/>
        </p:nvGrpSpPr>
        <p:grpSpPr>
          <a:xfrm>
            <a:off x="243099" y="3990372"/>
            <a:ext cx="6194675" cy="1394303"/>
            <a:chOff x="87574" y="4575247"/>
            <a:chExt cx="6194675" cy="1394303"/>
          </a:xfrm>
        </p:grpSpPr>
        <p:pic>
          <p:nvPicPr>
            <p:cNvPr id="96" name="Google Shape;96;ge718e1239f_0_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574" y="5272400"/>
              <a:ext cx="6194675" cy="697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ge718e1239f_0_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075" y="4575247"/>
              <a:ext cx="1656749" cy="697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" name="Google Shape;98;ge718e1239f_0_0"/>
          <p:cNvGrpSpPr/>
          <p:nvPr/>
        </p:nvGrpSpPr>
        <p:grpSpPr>
          <a:xfrm>
            <a:off x="3855600" y="5297147"/>
            <a:ext cx="5988478" cy="1394302"/>
            <a:chOff x="7421350" y="5272397"/>
            <a:chExt cx="5988478" cy="1394302"/>
          </a:xfrm>
        </p:grpSpPr>
        <p:pic>
          <p:nvPicPr>
            <p:cNvPr id="99" name="Google Shape;99;ge718e1239f_0_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21358" y="5969549"/>
              <a:ext cx="5988470" cy="697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ge718e1239f_0_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421350" y="5272397"/>
              <a:ext cx="1656749" cy="697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Google Shape;101;ge718e1239f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27320" y="2833413"/>
            <a:ext cx="3274751" cy="928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ge718e1239f_0_0"/>
          <p:cNvGrpSpPr/>
          <p:nvPr/>
        </p:nvGrpSpPr>
        <p:grpSpPr>
          <a:xfrm>
            <a:off x="682600" y="2377788"/>
            <a:ext cx="4877857" cy="1384557"/>
            <a:chOff x="6742300" y="3668263"/>
            <a:chExt cx="4877857" cy="1384557"/>
          </a:xfrm>
        </p:grpSpPr>
        <p:pic>
          <p:nvPicPr>
            <p:cNvPr id="103" name="Google Shape;103;ge718e1239f_0_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742300" y="4244645"/>
              <a:ext cx="4877857" cy="808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ge718e1239f_0_0"/>
            <p:cNvPicPr preferRelativeResize="0"/>
            <p:nvPr/>
          </p:nvPicPr>
          <p:blipFill rotWithShape="1">
            <a:blip r:embed="rId10">
              <a:alphaModFix/>
            </a:blip>
            <a:srcRect r="882"/>
            <a:stretch/>
          </p:blipFill>
          <p:spPr>
            <a:xfrm>
              <a:off x="6773238" y="4013000"/>
              <a:ext cx="4815975" cy="3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ge718e1239f_0_0"/>
            <p:cNvPicPr preferRelativeResize="0"/>
            <p:nvPr/>
          </p:nvPicPr>
          <p:blipFill rotWithShape="1">
            <a:blip r:embed="rId11">
              <a:alphaModFix/>
            </a:blip>
            <a:srcRect l="5347"/>
            <a:stretch/>
          </p:blipFill>
          <p:spPr>
            <a:xfrm>
              <a:off x="6742300" y="3668263"/>
              <a:ext cx="883525" cy="323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6" name="Google Shape;106;ge718e1239f_0_0"/>
          <p:cNvGrpSpPr/>
          <p:nvPr/>
        </p:nvGrpSpPr>
        <p:grpSpPr>
          <a:xfrm>
            <a:off x="1237025" y="1166559"/>
            <a:ext cx="5600450" cy="1060091"/>
            <a:chOff x="6019700" y="1298634"/>
            <a:chExt cx="5600450" cy="1060091"/>
          </a:xfrm>
        </p:grpSpPr>
        <p:pic>
          <p:nvPicPr>
            <p:cNvPr id="107" name="Google Shape;107;ge718e1239f_0_0"/>
            <p:cNvPicPr preferRelativeResize="0"/>
            <p:nvPr/>
          </p:nvPicPr>
          <p:blipFill rotWithShape="1">
            <a:blip r:embed="rId12">
              <a:alphaModFix/>
            </a:blip>
            <a:srcRect l="882"/>
            <a:stretch/>
          </p:blipFill>
          <p:spPr>
            <a:xfrm>
              <a:off x="6019700" y="1995775"/>
              <a:ext cx="5600450" cy="362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ge718e1239f_0_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19700" y="1298634"/>
              <a:ext cx="1656749" cy="697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ge718e1239f_0_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ge718e1239f_0_0"/>
          <p:cNvGrpSpPr/>
          <p:nvPr/>
        </p:nvGrpSpPr>
        <p:grpSpPr>
          <a:xfrm>
            <a:off x="5667213" y="3345250"/>
            <a:ext cx="5883631" cy="1267250"/>
            <a:chOff x="436363" y="2885825"/>
            <a:chExt cx="5883631" cy="1267250"/>
          </a:xfrm>
        </p:grpSpPr>
        <p:pic>
          <p:nvPicPr>
            <p:cNvPr id="111" name="Google Shape;111;ge718e1239f_0_0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36378" y="3377789"/>
              <a:ext cx="4271898" cy="601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ge718e1239f_0_0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36363" y="3958450"/>
              <a:ext cx="5883631" cy="19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ge718e1239f_0_0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36368" y="2885825"/>
              <a:ext cx="2590459" cy="4919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 txBox="1">
            <a:spLocks noGrp="1"/>
          </p:cNvSpPr>
          <p:nvPr>
            <p:ph type="body" idx="1"/>
          </p:nvPr>
        </p:nvSpPr>
        <p:spPr>
          <a:xfrm>
            <a:off x="838200" y="1594225"/>
            <a:ext cx="8670600" cy="3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en-GB" sz="24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leading boundary-spanning platform connecting universities with policymakers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lang="en-GB" sz="2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Working across local, regional, devolved, national and international governments</a:t>
            </a:r>
            <a:br>
              <a:rPr lang="en-GB" sz="24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•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Represent two-thirds of Higher Education Institutes in the UK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endParaRPr sz="2400"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</a:pPr>
            <a:endParaRPr sz="2400"/>
          </a:p>
        </p:txBody>
      </p:sp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“We can do more working together”</a:t>
            </a:r>
            <a:endParaRPr sz="4000">
              <a:solidFill>
                <a:srgbClr val="005A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1379400" y="4716625"/>
            <a:ext cx="9433200" cy="1477500"/>
            <a:chOff x="830125" y="5069250"/>
            <a:chExt cx="9433200" cy="1477500"/>
          </a:xfrm>
        </p:grpSpPr>
        <p:sp>
          <p:nvSpPr>
            <p:cNvPr id="121" name="Google Shape;121;p3"/>
            <p:cNvSpPr/>
            <p:nvPr/>
          </p:nvSpPr>
          <p:spPr>
            <a:xfrm>
              <a:off x="830125" y="5460950"/>
              <a:ext cx="9433200" cy="708300"/>
            </a:xfrm>
            <a:prstGeom prst="roundRect">
              <a:avLst>
                <a:gd name="adj" fmla="val 16667"/>
              </a:avLst>
            </a:prstGeom>
            <a:solidFill>
              <a:srgbClr val="BBD6EE">
                <a:alpha val="89020"/>
              </a:srgbClr>
            </a:solidFill>
            <a:ln w="9525" cap="flat" cmpd="sng">
              <a:solidFill>
                <a:srgbClr val="BBD6E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1274300" y="5578650"/>
              <a:ext cx="18198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21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2018</a:t>
              </a:r>
              <a:endParaRPr sz="2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3605075" y="5578650"/>
              <a:ext cx="16128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21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2019</a:t>
              </a:r>
              <a:endParaRPr sz="2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6187413" y="5578650"/>
              <a:ext cx="17073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21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2020</a:t>
              </a:r>
              <a:endParaRPr sz="2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8527125" y="5578650"/>
              <a:ext cx="932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en-GB" sz="21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2021</a:t>
              </a:r>
              <a:endParaRPr sz="2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7875" y="6037338"/>
              <a:ext cx="1518900" cy="509400"/>
            </a:xfrm>
            <a:prstGeom prst="roundRect">
              <a:avLst>
                <a:gd name="adj" fmla="val 16667"/>
              </a:avLst>
            </a:prstGeom>
            <a:solidFill>
              <a:srgbClr val="9DD2E7"/>
            </a:solidFill>
            <a:ln w="9525" cap="flat" cmpd="sng">
              <a:solidFill>
                <a:srgbClr val="9DD2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Montserrat"/>
                  <a:ea typeface="Montserrat"/>
                  <a:cs typeface="Montserrat"/>
                  <a:sym typeface="Montserrat"/>
                </a:rPr>
                <a:t>90+ Members</a:t>
              </a:r>
              <a:endParaRPr sz="16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854888" y="5069250"/>
              <a:ext cx="1518900" cy="509400"/>
            </a:xfrm>
            <a:prstGeom prst="roundRect">
              <a:avLst>
                <a:gd name="adj" fmla="val 16667"/>
              </a:avLst>
            </a:prstGeom>
            <a:solidFill>
              <a:srgbClr val="9DD2E7"/>
            </a:solidFill>
            <a:ln w="9525" cap="flat" cmpd="sng">
              <a:solidFill>
                <a:srgbClr val="9DD2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Montserrat"/>
                  <a:ea typeface="Montserrat"/>
                  <a:cs typeface="Montserrat"/>
                  <a:sym typeface="Montserrat"/>
                </a:rPr>
                <a:t>60+ Members</a:t>
              </a:r>
              <a:endParaRPr sz="16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192825" y="6037350"/>
              <a:ext cx="1518900" cy="509400"/>
            </a:xfrm>
            <a:prstGeom prst="roundRect">
              <a:avLst>
                <a:gd name="adj" fmla="val 16667"/>
              </a:avLst>
            </a:prstGeom>
            <a:solidFill>
              <a:srgbClr val="9DD2E7"/>
            </a:solidFill>
            <a:ln w="9525" cap="flat" cmpd="sng">
              <a:solidFill>
                <a:srgbClr val="9DD2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Montserrat"/>
                  <a:ea typeface="Montserrat"/>
                  <a:cs typeface="Montserrat"/>
                  <a:sym typeface="Montserrat"/>
                </a:rPr>
                <a:t>30+ Members</a:t>
              </a:r>
              <a:endParaRPr sz="16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906325" y="5069250"/>
              <a:ext cx="1518900" cy="509400"/>
            </a:xfrm>
            <a:prstGeom prst="roundRect">
              <a:avLst>
                <a:gd name="adj" fmla="val 16667"/>
              </a:avLst>
            </a:prstGeom>
            <a:solidFill>
              <a:srgbClr val="9DD2E7"/>
            </a:solidFill>
            <a:ln w="9525" cap="flat" cmpd="sng">
              <a:solidFill>
                <a:srgbClr val="9DD2E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Montserrat"/>
                  <a:ea typeface="Montserrat"/>
                  <a:cs typeface="Montserrat"/>
                  <a:sym typeface="Montserrat"/>
                </a:rPr>
                <a:t>11 </a:t>
              </a:r>
              <a:endParaRPr sz="1600"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latin typeface="Montserrat"/>
                  <a:ea typeface="Montserrat"/>
                  <a:cs typeface="Montserrat"/>
                  <a:sym typeface="Montserrat"/>
                </a:rPr>
                <a:t>Members</a:t>
              </a:r>
              <a:endParaRPr sz="16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30" name="Google Shape;13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718e1239f_0_1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4000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Our Members</a:t>
            </a:r>
            <a:endParaRPr sz="4000">
              <a:solidFill>
                <a:srgbClr val="005A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6" name="Google Shape;136;ge718e1239f_0_15"/>
          <p:cNvGrpSpPr/>
          <p:nvPr/>
        </p:nvGrpSpPr>
        <p:grpSpPr>
          <a:xfrm>
            <a:off x="225525" y="1325687"/>
            <a:ext cx="11740957" cy="5005362"/>
            <a:chOff x="55275" y="1111788"/>
            <a:chExt cx="11740957" cy="5005362"/>
          </a:xfrm>
        </p:grpSpPr>
        <p:pic>
          <p:nvPicPr>
            <p:cNvPr id="137" name="Google Shape;137;ge718e1239f_0_15"/>
            <p:cNvPicPr preferRelativeResize="0"/>
            <p:nvPr/>
          </p:nvPicPr>
          <p:blipFill rotWithShape="1">
            <a:blip r:embed="rId3">
              <a:alphaModFix/>
            </a:blip>
            <a:srcRect l="3851" r="53497"/>
            <a:stretch/>
          </p:blipFill>
          <p:spPr>
            <a:xfrm>
              <a:off x="55300" y="1111788"/>
              <a:ext cx="2953375" cy="443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ge718e1239f_0_15"/>
            <p:cNvPicPr preferRelativeResize="0"/>
            <p:nvPr/>
          </p:nvPicPr>
          <p:blipFill rotWithShape="1">
            <a:blip r:embed="rId4">
              <a:alphaModFix/>
            </a:blip>
            <a:srcRect r="54642"/>
            <a:stretch/>
          </p:blipFill>
          <p:spPr>
            <a:xfrm>
              <a:off x="5928646" y="1111800"/>
              <a:ext cx="2885576" cy="443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ge718e1239f_0_15"/>
            <p:cNvPicPr preferRelativeResize="0"/>
            <p:nvPr/>
          </p:nvPicPr>
          <p:blipFill rotWithShape="1">
            <a:blip r:embed="rId5">
              <a:alphaModFix/>
            </a:blip>
            <a:srcRect r="53069"/>
            <a:stretch/>
          </p:blipFill>
          <p:spPr>
            <a:xfrm>
              <a:off x="55275" y="5683425"/>
              <a:ext cx="2823552" cy="361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ge718e1239f_0_15"/>
            <p:cNvPicPr preferRelativeResize="0"/>
            <p:nvPr/>
          </p:nvPicPr>
          <p:blipFill rotWithShape="1">
            <a:blip r:embed="rId4">
              <a:alphaModFix/>
            </a:blip>
            <a:srcRect l="51797" r="2842"/>
            <a:stretch/>
          </p:blipFill>
          <p:spPr>
            <a:xfrm>
              <a:off x="8910656" y="1111812"/>
              <a:ext cx="2885576" cy="443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ge718e1239f_0_15"/>
            <p:cNvPicPr preferRelativeResize="0"/>
            <p:nvPr/>
          </p:nvPicPr>
          <p:blipFill rotWithShape="1">
            <a:blip r:embed="rId3">
              <a:alphaModFix/>
            </a:blip>
            <a:srcRect l="53244" r="5977"/>
            <a:stretch/>
          </p:blipFill>
          <p:spPr>
            <a:xfrm>
              <a:off x="3008674" y="1111788"/>
              <a:ext cx="2823552" cy="443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ge718e1239f_0_15"/>
            <p:cNvPicPr preferRelativeResize="0"/>
            <p:nvPr/>
          </p:nvPicPr>
          <p:blipFill rotWithShape="1">
            <a:blip r:embed="rId5">
              <a:alphaModFix/>
            </a:blip>
            <a:srcRect l="82771"/>
            <a:stretch/>
          </p:blipFill>
          <p:spPr>
            <a:xfrm>
              <a:off x="4579376" y="5611050"/>
              <a:ext cx="1451750" cy="506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ge718e1239f_0_15"/>
            <p:cNvPicPr preferRelativeResize="0"/>
            <p:nvPr/>
          </p:nvPicPr>
          <p:blipFill rotWithShape="1">
            <a:blip r:embed="rId5">
              <a:alphaModFix/>
            </a:blip>
            <a:srcRect l="54212" r="26113"/>
            <a:stretch/>
          </p:blipFill>
          <p:spPr>
            <a:xfrm>
              <a:off x="3137337" y="5683425"/>
              <a:ext cx="1183549" cy="361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4" name="Google Shape;144;ge718e1239f_0_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7F"/>
              </a:buClr>
              <a:buSzPts val="3600"/>
              <a:buFont typeface="Arial"/>
              <a:buNone/>
            </a:pPr>
            <a:r>
              <a:rPr lang="en-GB" sz="4000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Our Threefold Mission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0" name="Google Shape;150;p16"/>
          <p:cNvGrpSpPr/>
          <p:nvPr/>
        </p:nvGrpSpPr>
        <p:grpSpPr>
          <a:xfrm>
            <a:off x="1000871" y="1690700"/>
            <a:ext cx="10514101" cy="4351338"/>
            <a:chOff x="821" y="0"/>
            <a:chExt cx="10514101" cy="4351338"/>
          </a:xfrm>
        </p:grpSpPr>
        <p:sp>
          <p:nvSpPr>
            <p:cNvPr id="151" name="Google Shape;151;p16"/>
            <p:cNvSpPr/>
            <p:nvPr/>
          </p:nvSpPr>
          <p:spPr>
            <a:xfrm>
              <a:off x="821" y="0"/>
              <a:ext cx="3275855" cy="4351338"/>
            </a:xfrm>
            <a:prstGeom prst="rect">
              <a:avLst/>
            </a:prstGeom>
            <a:solidFill>
              <a:srgbClr val="005A7F">
                <a:alpha val="89019"/>
              </a:srgbClr>
            </a:solidFill>
            <a:ln w="12700" cap="flat" cmpd="sng">
              <a:solidFill>
                <a:srgbClr val="BBD6EE">
                  <a:alpha val="8901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2" name="Google Shape;152;p16"/>
            <p:cNvSpPr txBox="1"/>
            <p:nvPr/>
          </p:nvSpPr>
          <p:spPr>
            <a:xfrm>
              <a:off x="821" y="1653508"/>
              <a:ext cx="3275855" cy="261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5375" tIns="330200" rIns="25537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GB" sz="21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Broker: </a:t>
              </a:r>
              <a:r>
                <a:rPr lang="en-GB" sz="21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harness the collective research power of UPEN members to increase the impact of research on public policy.</a:t>
              </a:r>
              <a:endParaRPr sz="21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986048" y="435133"/>
              <a:ext cx="1305401" cy="1305401"/>
            </a:xfrm>
            <a:prstGeom prst="ellipse">
              <a:avLst/>
            </a:prstGeom>
            <a:solidFill>
              <a:srgbClr val="0070C0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" name="Google Shape;154;p16"/>
            <p:cNvSpPr txBox="1"/>
            <p:nvPr/>
          </p:nvSpPr>
          <p:spPr>
            <a:xfrm>
              <a:off x="1177220" y="626305"/>
              <a:ext cx="923057" cy="92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750" tIns="12700" rIns="1017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Arial"/>
                <a:buNone/>
              </a:pPr>
              <a:r>
                <a:rPr lang="en-GB" sz="48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821" y="4351266"/>
              <a:ext cx="3275855" cy="72"/>
            </a:xfrm>
            <a:prstGeom prst="rect">
              <a:avLst/>
            </a:prstGeom>
            <a:solidFill>
              <a:srgbClr val="DB784A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604262" y="0"/>
              <a:ext cx="3307074" cy="4351338"/>
            </a:xfrm>
            <a:prstGeom prst="rect">
              <a:avLst/>
            </a:prstGeom>
            <a:solidFill>
              <a:srgbClr val="73BDC6">
                <a:alpha val="89019"/>
              </a:srgbClr>
            </a:solidFill>
            <a:ln w="12700" cap="flat" cmpd="sng">
              <a:solidFill>
                <a:srgbClr val="64D2FF">
                  <a:alpha val="8901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7" name="Google Shape;157;p16"/>
            <p:cNvSpPr txBox="1"/>
            <p:nvPr/>
          </p:nvSpPr>
          <p:spPr>
            <a:xfrm>
              <a:off x="3604262" y="1653508"/>
              <a:ext cx="3307074" cy="261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5375" tIns="330200" rIns="25537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GB" sz="20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Collaborate: </a:t>
              </a:r>
              <a:r>
                <a:rPr lang="en-GB" sz="20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collaborate with policy professionals to provide coordinated, diverse and efficient access to evidence and expertise.</a:t>
              </a:r>
              <a:endPara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4605099" y="435133"/>
              <a:ext cx="1305401" cy="1305401"/>
            </a:xfrm>
            <a:prstGeom prst="ellipse">
              <a:avLst/>
            </a:prstGeom>
            <a:solidFill>
              <a:srgbClr val="00C5B8"/>
            </a:solidFill>
            <a:ln w="12700" cap="flat" cmpd="sng">
              <a:solidFill>
                <a:srgbClr val="00C5B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9" name="Google Shape;159;p16"/>
            <p:cNvSpPr txBox="1"/>
            <p:nvPr/>
          </p:nvSpPr>
          <p:spPr>
            <a:xfrm>
              <a:off x="4796271" y="626305"/>
              <a:ext cx="923057" cy="92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750" tIns="12700" rIns="1017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Arial"/>
                <a:buNone/>
              </a:pPr>
              <a:r>
                <a:rPr lang="en-GB" sz="48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48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3619872" y="4351266"/>
              <a:ext cx="3275855" cy="72"/>
            </a:xfrm>
            <a:prstGeom prst="rect">
              <a:avLst/>
            </a:prstGeom>
            <a:solidFill>
              <a:srgbClr val="BC857A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7238922" y="0"/>
              <a:ext cx="3276000" cy="4351200"/>
            </a:xfrm>
            <a:prstGeom prst="rect">
              <a:avLst/>
            </a:prstGeom>
            <a:solidFill>
              <a:srgbClr val="88C8E1">
                <a:alpha val="24313"/>
              </a:srgbClr>
            </a:solidFill>
            <a:ln w="12700" cap="flat" cmpd="sng">
              <a:solidFill>
                <a:srgbClr val="88C8E1">
                  <a:alpha val="89019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2" name="Google Shape;162;p16"/>
            <p:cNvSpPr txBox="1"/>
            <p:nvPr/>
          </p:nvSpPr>
          <p:spPr>
            <a:xfrm>
              <a:off x="7238922" y="1653508"/>
              <a:ext cx="3275855" cy="2610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5375" tIns="330200" rIns="255375" bIns="330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None/>
              </a:pPr>
              <a:r>
                <a:rPr lang="en-GB" sz="2100" b="1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Learn: </a:t>
              </a:r>
              <a:r>
                <a:rPr lang="en-GB" sz="21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share learning and best practice around knowledge exchange and policy impact between UK universities. </a:t>
              </a:r>
              <a:endParaRPr sz="21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8224150" y="435133"/>
              <a:ext cx="1305401" cy="1305401"/>
            </a:xfrm>
            <a:prstGeom prst="ellipse">
              <a:avLst/>
            </a:prstGeom>
            <a:solidFill>
              <a:srgbClr val="6FEDD2"/>
            </a:solidFill>
            <a:ln w="12700" cap="flat" cmpd="sng">
              <a:solidFill>
                <a:srgbClr val="00EFB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4" name="Google Shape;164;p16"/>
            <p:cNvSpPr txBox="1"/>
            <p:nvPr/>
          </p:nvSpPr>
          <p:spPr>
            <a:xfrm>
              <a:off x="8415322" y="626305"/>
              <a:ext cx="923057" cy="923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750" tIns="12700" rIns="1017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800"/>
                <a:buFont typeface="Arial"/>
                <a:buNone/>
              </a:pPr>
              <a:r>
                <a:rPr lang="en-GB" sz="480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sz="48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7238922" y="4351266"/>
              <a:ext cx="3275855" cy="72"/>
            </a:xfrm>
            <a:prstGeom prst="rect">
              <a:avLst/>
            </a:prstGeom>
            <a:solidFill>
              <a:srgbClr val="A4A4A4"/>
            </a:solidFill>
            <a:ln w="127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66" name="Google Shape;1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>
            <a:spLocks noGrp="1"/>
          </p:cNvSpPr>
          <p:nvPr>
            <p:ph type="title"/>
          </p:nvPr>
        </p:nvSpPr>
        <p:spPr>
          <a:xfrm>
            <a:off x="1181100" y="328125"/>
            <a:ext cx="9829800" cy="527100"/>
          </a:xfrm>
          <a:prstGeom prst="rect">
            <a:avLst/>
          </a:prstGeom>
          <a:solidFill>
            <a:srgbClr val="005A7F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1. Broker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17"/>
          <p:cNvSpPr txBox="1">
            <a:spLocks noGrp="1"/>
          </p:cNvSpPr>
          <p:nvPr>
            <p:ph type="body" idx="1"/>
          </p:nvPr>
        </p:nvSpPr>
        <p:spPr>
          <a:xfrm>
            <a:off x="838200" y="1310000"/>
            <a:ext cx="105156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We are a </a:t>
            </a:r>
            <a:r>
              <a:rPr lang="en-GB" sz="2400" b="1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‘one stop shop’ </a:t>
            </a: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– a central point for policymakers to connect with researchers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b="1"/>
          </a:p>
        </p:txBody>
      </p:sp>
      <p:grpSp>
        <p:nvGrpSpPr>
          <p:cNvPr id="173" name="Google Shape;173;p17"/>
          <p:cNvGrpSpPr/>
          <p:nvPr/>
        </p:nvGrpSpPr>
        <p:grpSpPr>
          <a:xfrm>
            <a:off x="394413" y="2604139"/>
            <a:ext cx="11403175" cy="3389910"/>
            <a:chOff x="432575" y="2358889"/>
            <a:chExt cx="11403175" cy="3389910"/>
          </a:xfrm>
        </p:grpSpPr>
        <p:pic>
          <p:nvPicPr>
            <p:cNvPr id="174" name="Google Shape;174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94299" y="2358889"/>
              <a:ext cx="2126361" cy="93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17"/>
            <p:cNvPicPr preferRelativeResize="0"/>
            <p:nvPr/>
          </p:nvPicPr>
          <p:blipFill rotWithShape="1">
            <a:blip r:embed="rId4">
              <a:alphaModFix/>
            </a:blip>
            <a:srcRect b="-9697"/>
            <a:stretch/>
          </p:blipFill>
          <p:spPr>
            <a:xfrm>
              <a:off x="3355350" y="4798175"/>
              <a:ext cx="2126351" cy="89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7"/>
            <p:cNvPicPr preferRelativeResize="0"/>
            <p:nvPr/>
          </p:nvPicPr>
          <p:blipFill rotWithShape="1">
            <a:blip r:embed="rId5">
              <a:alphaModFix/>
            </a:blip>
            <a:srcRect t="11491" r="15816" b="23029"/>
            <a:stretch/>
          </p:blipFill>
          <p:spPr>
            <a:xfrm>
              <a:off x="432575" y="2407600"/>
              <a:ext cx="2904234" cy="93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97750" y="2358906"/>
              <a:ext cx="935600" cy="935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164897" y="2617821"/>
              <a:ext cx="3670853" cy="593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71312" y="3526675"/>
              <a:ext cx="2226755" cy="93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886937" y="3566924"/>
              <a:ext cx="2226774" cy="890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77513" y="4674500"/>
              <a:ext cx="935600" cy="93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33290" y="4813199"/>
              <a:ext cx="1134069" cy="93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067638" y="3578537"/>
              <a:ext cx="1281605" cy="93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36805" y="3768137"/>
              <a:ext cx="3249296" cy="4340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6423938" y="5069150"/>
              <a:ext cx="2067123" cy="593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6" name="Google Shape;186;p1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 txBox="1">
            <a:spLocks noGrp="1"/>
          </p:cNvSpPr>
          <p:nvPr>
            <p:ph type="title"/>
          </p:nvPr>
        </p:nvSpPr>
        <p:spPr>
          <a:xfrm>
            <a:off x="1009650" y="471228"/>
            <a:ext cx="10172700" cy="527100"/>
          </a:xfrm>
          <a:prstGeom prst="rect">
            <a:avLst/>
          </a:prstGeom>
          <a:solidFill>
            <a:srgbClr val="73BDC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 Collaborate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18"/>
          <p:cNvSpPr txBox="1">
            <a:spLocks noGrp="1"/>
          </p:cNvSpPr>
          <p:nvPr>
            <p:ph type="body" idx="1"/>
          </p:nvPr>
        </p:nvSpPr>
        <p:spPr>
          <a:xfrm>
            <a:off x="838200" y="1475075"/>
            <a:ext cx="10515600" cy="13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803"/>
              <a:buNone/>
            </a:pPr>
            <a:r>
              <a:rPr lang="en-GB" sz="3050">
                <a:latin typeface="Montserrat"/>
                <a:ea typeface="Montserrat"/>
                <a:cs typeface="Montserrat"/>
                <a:sym typeface="Montserrat"/>
              </a:rPr>
              <a:t>Working with stakeholders to improve the mechanisms of academic- policy engagement and </a:t>
            </a:r>
            <a:r>
              <a:rPr lang="en-GB" sz="3050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shape the agenda</a:t>
            </a:r>
            <a:r>
              <a:rPr lang="en-GB" sz="305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5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3333"/>
              <a:buNone/>
            </a:pPr>
            <a:endParaRPr sz="3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grpSp>
        <p:nvGrpSpPr>
          <p:cNvPr id="193" name="Google Shape;193;p18"/>
          <p:cNvGrpSpPr/>
          <p:nvPr/>
        </p:nvGrpSpPr>
        <p:grpSpPr>
          <a:xfrm>
            <a:off x="838200" y="2457625"/>
            <a:ext cx="10515600" cy="3575100"/>
            <a:chOff x="838200" y="2745475"/>
            <a:chExt cx="10515600" cy="3575100"/>
          </a:xfrm>
        </p:grpSpPr>
        <p:sp>
          <p:nvSpPr>
            <p:cNvPr id="194" name="Google Shape;194;p18"/>
            <p:cNvSpPr/>
            <p:nvPr/>
          </p:nvSpPr>
          <p:spPr>
            <a:xfrm>
              <a:off x="838200" y="2745475"/>
              <a:ext cx="10515600" cy="3575100"/>
            </a:xfrm>
            <a:prstGeom prst="rect">
              <a:avLst/>
            </a:prstGeom>
            <a:solidFill>
              <a:srgbClr val="73BDC6"/>
            </a:solidFill>
            <a:ln w="9525" cap="flat" cmpd="sng">
              <a:solidFill>
                <a:srgbClr val="73BD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5" name="Google Shape;19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00400" y="3020375"/>
              <a:ext cx="2025527" cy="302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28000" y="3020375"/>
              <a:ext cx="2179713" cy="3025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522476" y="3030733"/>
              <a:ext cx="2393700" cy="3004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8"/>
            <p:cNvPicPr preferRelativeResize="0"/>
            <p:nvPr/>
          </p:nvPicPr>
          <p:blipFill rotWithShape="1">
            <a:blip r:embed="rId6">
              <a:alphaModFix/>
            </a:blip>
            <a:srcRect l="4470"/>
            <a:stretch/>
          </p:blipFill>
          <p:spPr>
            <a:xfrm rot="5">
              <a:off x="3649927" y="3020380"/>
              <a:ext cx="2093051" cy="30252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e718e1239f_1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e718e1239f_1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819" y="3235655"/>
            <a:ext cx="1939108" cy="95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e718e1239f_1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1200" y="1711937"/>
            <a:ext cx="3266680" cy="73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e718e1239f_1_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2475" y="5119431"/>
            <a:ext cx="2742597" cy="8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e718e1239f_1_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42500" y="3104410"/>
            <a:ext cx="1917988" cy="122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e718e1239f_1_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1453" y="1590165"/>
            <a:ext cx="1504688" cy="12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e718e1239f_1_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1456" y="4672072"/>
            <a:ext cx="2498132" cy="158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e718e1239f_1_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3416" y="3114537"/>
            <a:ext cx="1340992" cy="133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e718e1239f_1_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95069" y="3399234"/>
            <a:ext cx="2167439" cy="79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e718e1239f_1_7"/>
          <p:cNvPicPr preferRelativeResize="0"/>
          <p:nvPr/>
        </p:nvPicPr>
        <p:blipFill rotWithShape="1">
          <a:blip r:embed="rId12">
            <a:alphaModFix/>
          </a:blip>
          <a:srcRect t="33861" b="30037"/>
          <a:stretch/>
        </p:blipFill>
        <p:spPr>
          <a:xfrm>
            <a:off x="7682916" y="1742420"/>
            <a:ext cx="3024182" cy="677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e718e1239f_1_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097070" y="2992109"/>
            <a:ext cx="1427816" cy="161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e718e1239f_1_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94300" y="4841860"/>
            <a:ext cx="2028027" cy="124482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e718e1239f_1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7F"/>
              </a:buClr>
              <a:buSzPts val="3600"/>
              <a:buFont typeface="Arial"/>
              <a:buNone/>
            </a:pPr>
            <a:r>
              <a:rPr lang="en-GB" sz="4000" b="1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Building a network</a:t>
            </a:r>
            <a:endParaRPr sz="40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title"/>
          </p:nvPr>
        </p:nvSpPr>
        <p:spPr>
          <a:xfrm>
            <a:off x="1009650" y="488700"/>
            <a:ext cx="10172700" cy="527100"/>
          </a:xfrm>
          <a:prstGeom prst="rect">
            <a:avLst/>
          </a:prstGeom>
          <a:solidFill>
            <a:srgbClr val="9DD2E7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A7F"/>
              </a:buClr>
              <a:buSzPct val="100000"/>
              <a:buFont typeface="Arial"/>
              <a:buNone/>
            </a:pPr>
            <a:r>
              <a:rPr lang="en-GB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3. Learn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2" name="Google Shape;222;p19"/>
          <p:cNvSpPr txBox="1">
            <a:spLocks noGrp="1"/>
          </p:cNvSpPr>
          <p:nvPr>
            <p:ph type="body" idx="1"/>
          </p:nvPr>
        </p:nvSpPr>
        <p:spPr>
          <a:xfrm>
            <a:off x="734095" y="1416676"/>
            <a:ext cx="10895929" cy="544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</a:pP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</a:pPr>
            <a:r>
              <a:rPr lang="en-GB" sz="3000">
                <a:latin typeface="Montserrat"/>
                <a:ea typeface="Montserrat"/>
                <a:cs typeface="Montserrat"/>
                <a:sym typeface="Montserrat"/>
              </a:rPr>
              <a:t>We </a:t>
            </a:r>
            <a:r>
              <a:rPr lang="en-GB" sz="3000" b="1">
                <a:solidFill>
                  <a:srgbClr val="005A7F"/>
                </a:solidFill>
                <a:latin typeface="Montserrat"/>
                <a:ea typeface="Montserrat"/>
                <a:cs typeface="Montserrat"/>
                <a:sym typeface="Montserrat"/>
              </a:rPr>
              <a:t>share experiences</a:t>
            </a:r>
            <a:r>
              <a:rPr lang="en-GB" sz="3000">
                <a:latin typeface="Montserrat"/>
                <a:ea typeface="Montserrat"/>
                <a:cs typeface="Montserrat"/>
                <a:sym typeface="Montserrat"/>
              </a:rPr>
              <a:t> with members and stakeholders about how to foster world class research that underpins policy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</a:pP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Montserrat"/>
              <a:buChar char="•"/>
            </a:pPr>
            <a:r>
              <a:rPr lang="en-GB" sz="3000">
                <a:latin typeface="Montserrat"/>
                <a:ea typeface="Montserrat"/>
                <a:cs typeface="Montserrat"/>
                <a:sym typeface="Montserrat"/>
              </a:rPr>
              <a:t>140+ blogs written by our members and key stakeholders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•"/>
            </a:pPr>
            <a:r>
              <a:rPr lang="en-GB" sz="3000">
                <a:latin typeface="Montserrat"/>
                <a:ea typeface="Montserrat"/>
                <a:cs typeface="Montserrat"/>
                <a:sym typeface="Montserrat"/>
              </a:rPr>
              <a:t>50+ training events, roundtables and member meetings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•"/>
            </a:pPr>
            <a:r>
              <a:rPr lang="en-GB" sz="3000">
                <a:latin typeface="Montserrat"/>
                <a:ea typeface="Montserrat"/>
                <a:cs typeface="Montserrat"/>
                <a:sym typeface="Montserrat"/>
              </a:rPr>
              <a:t>3000+ twitter follows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Char char="•"/>
            </a:pPr>
            <a:r>
              <a:rPr lang="en-GB" sz="3000">
                <a:latin typeface="Montserrat"/>
                <a:ea typeface="Montserrat"/>
                <a:cs typeface="Montserrat"/>
                <a:sym typeface="Montserrat"/>
              </a:rPr>
              <a:t>10,000+ visits a month to the UPEN website</a:t>
            </a:r>
            <a:endParaRPr sz="30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223" name="Google Shape;2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0900" y="6108925"/>
            <a:ext cx="1648104" cy="7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88C8E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87C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</Words>
  <Application>Microsoft Office PowerPoint</Application>
  <PresentationFormat>Widescreen</PresentationFormat>
  <Paragraphs>50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Montserrat</vt:lpstr>
      <vt:lpstr>Arial</vt:lpstr>
      <vt:lpstr>Office Theme</vt:lpstr>
      <vt:lpstr>PowerPoint Presentation</vt:lpstr>
      <vt:lpstr>The increasing impact of research </vt:lpstr>
      <vt:lpstr>“We can do more working together”</vt:lpstr>
      <vt:lpstr>Our Members</vt:lpstr>
      <vt:lpstr>Our Threefold Mission</vt:lpstr>
      <vt:lpstr>1. Broker</vt:lpstr>
      <vt:lpstr>2. Collaborate</vt:lpstr>
      <vt:lpstr>Building a network</vt:lpstr>
      <vt:lpstr>3. Learn</vt:lpstr>
      <vt:lpstr>PowerPoint Presentation</vt:lpstr>
      <vt:lpstr>Key Areas of Focus 2021-23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Kayleigh Renberg Fawcett</dc:creator>
  <cp:lastModifiedBy>Alex Clegg</cp:lastModifiedBy>
  <cp:revision>1</cp:revision>
  <dcterms:created xsi:type="dcterms:W3CDTF">2021-02-16T16:21:00Z</dcterms:created>
  <dcterms:modified xsi:type="dcterms:W3CDTF">2021-09-08T07:50:26Z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0x010100A20383CF1CB2554C8759FE3BC8042E74</vt:lpwstr>
  </property>
</Properties>
</file>